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89" r:id="rId12"/>
    <p:sldId id="266" r:id="rId13"/>
    <p:sldId id="267" r:id="rId14"/>
    <p:sldId id="268" r:id="rId15"/>
    <p:sldId id="269" r:id="rId16"/>
    <p:sldId id="270" r:id="rId17"/>
    <p:sldId id="273" r:id="rId18"/>
    <p:sldId id="274" r:id="rId19"/>
    <p:sldId id="271" r:id="rId20"/>
    <p:sldId id="275" r:id="rId21"/>
    <p:sldId id="276" r:id="rId22"/>
    <p:sldId id="277" r:id="rId23"/>
    <p:sldId id="279" r:id="rId24"/>
    <p:sldId id="280" r:id="rId25"/>
    <p:sldId id="278" r:id="rId26"/>
    <p:sldId id="272" r:id="rId27"/>
    <p:sldId id="281" r:id="rId28"/>
    <p:sldId id="282" r:id="rId29"/>
    <p:sldId id="283" r:id="rId30"/>
    <p:sldId id="286" r:id="rId31"/>
    <p:sldId id="287" r:id="rId32"/>
    <p:sldId id="284" r:id="rId33"/>
    <p:sldId id="285" r:id="rId34"/>
    <p:sldId id="288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89"/>
    <a:srgbClr val="5982B2"/>
    <a:srgbClr val="F7FCFD"/>
  </p:clrMru>
  <p:extLst>
    <p:ext uri="{E76CE94A-603C-4142-B9EB-6D1370010A27}">
      <p14:discardImageEditData xmlns="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D2CB-6FE4-584D-BE49-E9843999166D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1F20-F633-F449-A541-5AA8819BD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D2CB-6FE4-584D-BE49-E9843999166D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1F20-F633-F449-A541-5AA8819BDC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D2CB-6FE4-584D-BE49-E9843999166D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1F20-F633-F449-A541-5AA8819BD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D2CB-6FE4-584D-BE49-E9843999166D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1F20-F633-F449-A541-5AA8819BD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D2CB-6FE4-584D-BE49-E9843999166D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1F20-F633-F449-A541-5AA8819BD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D2CB-6FE4-584D-BE49-E9843999166D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1F20-F633-F449-A541-5AA8819BDC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D2CB-6FE4-584D-BE49-E9843999166D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1F20-F633-F449-A541-5AA8819BD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D2CB-6FE4-584D-BE49-E9843999166D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1F20-F633-F449-A541-5AA8819BD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D2CB-6FE4-584D-BE49-E9843999166D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1F20-F633-F449-A541-5AA8819BD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D2CB-6FE4-584D-BE49-E9843999166D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1F20-F633-F449-A541-5AA8819BD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D2CB-6FE4-584D-BE49-E9843999166D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1F20-F633-F449-A541-5AA8819BD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D2CB-6FE4-584D-BE49-E9843999166D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1F20-F633-F449-A541-5AA8819BD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1E9D2CB-6FE4-584D-BE49-E9843999166D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397A1F20-F633-F449-A541-5AA8819BDC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0.xml"/><Relationship Id="rId4" Type="http://schemas.openxmlformats.org/officeDocument/2006/relationships/slide" Target="slide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slide" Target="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slide" Target="slid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slide" Target="slide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7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slide" Target="sl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slide" Target="slide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slide" Target="slide2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4.xml"/><Relationship Id="rId4" Type="http://schemas.openxmlformats.org/officeDocument/2006/relationships/slide" Target="slide3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slide" Target="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slide" Target="slide2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slide" Target="slide2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957683"/>
            <a:ext cx="6498158" cy="1724867"/>
          </a:xfrm>
        </p:spPr>
        <p:txBody>
          <a:bodyPr/>
          <a:lstStyle/>
          <a:p>
            <a:r>
              <a:rPr lang="en-US" dirty="0" smtClean="0"/>
              <a:t>Passé </a:t>
            </a:r>
            <a:r>
              <a:rPr lang="en-US" dirty="0" err="1" smtClean="0"/>
              <a:t>Composé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Pronominals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 </a:t>
            </a:r>
            <a:r>
              <a:rPr lang="en-US" dirty="0" err="1" smtClean="0"/>
              <a:t>coucher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715080"/>
          </a:xfrm>
        </p:spPr>
        <p:txBody>
          <a:bodyPr/>
          <a:lstStyle/>
          <a:p>
            <a:r>
              <a:rPr lang="en-US" dirty="0" smtClean="0"/>
              <a:t>make sure that the past participle matches the subject in number and gender.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je me </a:t>
            </a:r>
            <a:r>
              <a:rPr lang="en-US" dirty="0" err="1" smtClean="0"/>
              <a:t>suis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couché</a:t>
            </a:r>
            <a:r>
              <a:rPr lang="en-US" dirty="0" smtClean="0"/>
              <a:t>	nous nous </a:t>
            </a:r>
            <a:r>
              <a:rPr lang="en-US" dirty="0" err="1" smtClean="0"/>
              <a:t>sommes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couché</a:t>
            </a:r>
            <a:r>
              <a:rPr lang="en-US" dirty="0" err="1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		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t’es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couché</a:t>
            </a:r>
            <a:r>
              <a:rPr lang="en-US" dirty="0" smtClean="0"/>
              <a:t>	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êtes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couché</a:t>
            </a:r>
            <a:r>
              <a:rPr lang="en-US" dirty="0" err="1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		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s’est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couché</a:t>
            </a:r>
            <a:r>
              <a:rPr lang="en-US" dirty="0" smtClean="0"/>
              <a:t>	</a:t>
            </a:r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couché</a:t>
            </a:r>
            <a:r>
              <a:rPr lang="en-US" dirty="0" err="1" smtClean="0">
                <a:solidFill>
                  <a:srgbClr val="FF0000"/>
                </a:solidFill>
              </a:rPr>
              <a:t>s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 </a:t>
            </a:r>
            <a:r>
              <a:rPr lang="en-US" dirty="0" err="1" smtClean="0"/>
              <a:t>coucher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715080"/>
          </a:xfrm>
        </p:spPr>
        <p:txBody>
          <a:bodyPr>
            <a:normAutofit/>
          </a:bodyPr>
          <a:lstStyle/>
          <a:p>
            <a:r>
              <a:rPr lang="en-US" dirty="0" smtClean="0"/>
              <a:t>also, remember that if you are speaking about yourself and you are a female or you are speaking to someone or about someone who is a female, the past participle must agree with the feminine subject.</a:t>
            </a:r>
          </a:p>
          <a:p>
            <a:pPr>
              <a:buNone/>
            </a:pPr>
            <a:r>
              <a:rPr lang="en-US" dirty="0" smtClean="0"/>
              <a:t>		je me </a:t>
            </a:r>
            <a:r>
              <a:rPr lang="en-US" dirty="0" err="1" smtClean="0"/>
              <a:t>suis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couché</a:t>
            </a:r>
            <a:r>
              <a:rPr lang="en-US" dirty="0" err="1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		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t’es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couché</a:t>
            </a:r>
            <a:r>
              <a:rPr lang="en-US" dirty="0" err="1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			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elle</a:t>
            </a:r>
            <a:r>
              <a:rPr lang="en-US" dirty="0" smtClean="0"/>
              <a:t> </a:t>
            </a:r>
            <a:r>
              <a:rPr lang="en-US" dirty="0" err="1" smtClean="0"/>
              <a:t>s’est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couché</a:t>
            </a:r>
            <a:r>
              <a:rPr lang="en-US" dirty="0" err="1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		</a:t>
            </a:r>
            <a:r>
              <a:rPr lang="en-US" dirty="0" err="1" smtClean="0"/>
              <a:t>elles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couché</a:t>
            </a:r>
            <a:r>
              <a:rPr lang="en-US" dirty="0" err="1" smtClean="0">
                <a:solidFill>
                  <a:srgbClr val="FF0000"/>
                </a:solidFill>
              </a:rPr>
              <a:t>e</a:t>
            </a:r>
            <a:r>
              <a:rPr lang="en-US" dirty="0" err="1" smtClean="0">
                <a:solidFill>
                  <a:schemeClr val="tx1"/>
                </a:solidFill>
              </a:rPr>
              <a:t>s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Careful!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that you do not get Pronominal verbs confused with verbs that simply have their direct object before the verb.</a:t>
            </a:r>
          </a:p>
          <a:p>
            <a:r>
              <a:rPr lang="en-US" dirty="0" smtClean="0"/>
              <a:t>all verbs that take a direct object, which is not reflexive, use </a:t>
            </a:r>
            <a:r>
              <a:rPr lang="en-US" dirty="0" err="1" smtClean="0"/>
              <a:t>avoir</a:t>
            </a:r>
            <a:r>
              <a:rPr lang="en-US" dirty="0" smtClean="0"/>
              <a:t> instead of </a:t>
            </a:r>
            <a:r>
              <a:rPr lang="en-US" dirty="0" err="1" smtClean="0"/>
              <a:t>être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ex. </a:t>
            </a:r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595989"/>
                </a:solidFill>
              </a:rPr>
              <a:t>frappé</a:t>
            </a:r>
            <a:r>
              <a:rPr lang="en-US" dirty="0" smtClean="0">
                <a:solidFill>
                  <a:srgbClr val="595989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rgbClr val="595989"/>
                </a:solidFill>
              </a:rPr>
              <a:t>“</a:t>
            </a:r>
            <a:r>
              <a:rPr lang="en-US" dirty="0" err="1" smtClean="0">
                <a:solidFill>
                  <a:srgbClr val="595989"/>
                </a:solidFill>
              </a:rPr>
              <a:t>vous</a:t>
            </a:r>
            <a:r>
              <a:rPr lang="en-US" dirty="0" smtClean="0">
                <a:solidFill>
                  <a:srgbClr val="595989"/>
                </a:solidFill>
              </a:rPr>
              <a:t>” is not reflexive; therefore, </a:t>
            </a:r>
            <a:r>
              <a:rPr lang="en-US" dirty="0" err="1" smtClean="0">
                <a:solidFill>
                  <a:srgbClr val="595989"/>
                </a:solidFill>
              </a:rPr>
              <a:t>frappé</a:t>
            </a:r>
            <a:r>
              <a:rPr lang="en-US" dirty="0" smtClean="0">
                <a:solidFill>
                  <a:srgbClr val="595989"/>
                </a:solidFill>
              </a:rPr>
              <a:t> takes </a:t>
            </a:r>
            <a:r>
              <a:rPr lang="en-US" dirty="0" err="1" smtClean="0">
                <a:solidFill>
                  <a:srgbClr val="595989"/>
                </a:solidFill>
              </a:rPr>
              <a:t>avoir</a:t>
            </a:r>
            <a:r>
              <a:rPr lang="en-US" dirty="0" smtClean="0">
                <a:solidFill>
                  <a:srgbClr val="595989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Let’s Try it!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2948513" y="1460377"/>
            <a:ext cx="37343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Question 1</a:t>
            </a:r>
            <a:endParaRPr lang="en-US" sz="5400" dirty="0"/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2948513" y="4787944"/>
            <a:ext cx="37343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Question 3</a:t>
            </a:r>
            <a:endParaRPr lang="en-US" sz="5400" dirty="0"/>
          </a:p>
        </p:txBody>
      </p:sp>
      <p:sp>
        <p:nvSpPr>
          <p:cNvPr id="7" name="TextBox 6">
            <a:hlinkClick r:id="rId4" action="ppaction://hlinksldjump"/>
          </p:cNvPr>
          <p:cNvSpPr txBox="1"/>
          <p:nvPr/>
        </p:nvSpPr>
        <p:spPr>
          <a:xfrm>
            <a:off x="2948513" y="3071835"/>
            <a:ext cx="37343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Question 2</a:t>
            </a:r>
            <a:endParaRPr lang="en-US" sz="5400" dirty="0"/>
          </a:p>
        </p:txBody>
      </p:sp>
      <p:sp>
        <p:nvSpPr>
          <p:cNvPr id="8" name="TextBox 7">
            <a:hlinkClick r:id="rId5" action="ppaction://hlinksldjump"/>
          </p:cNvPr>
          <p:cNvSpPr txBox="1"/>
          <p:nvPr/>
        </p:nvSpPr>
        <p:spPr>
          <a:xfrm>
            <a:off x="4701157" y="6273224"/>
            <a:ext cx="44428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Next Set of Questions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22922" y="2386432"/>
            <a:ext cx="6498158" cy="1724867"/>
          </a:xfrm>
        </p:spPr>
        <p:txBody>
          <a:bodyPr/>
          <a:lstStyle/>
          <a:p>
            <a:r>
              <a:rPr lang="en-US" dirty="0" smtClean="0"/>
              <a:t>Click on the reflexive pronoun that fits the sentence.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Action Button: Return 5">
            <a:hlinkClick r:id="" action="ppaction://hlinkshowjump?jump=lastslideviewed" highlightClick="1"/>
          </p:cNvPr>
          <p:cNvSpPr/>
          <p:nvPr/>
        </p:nvSpPr>
        <p:spPr>
          <a:xfrm>
            <a:off x="7821080" y="5536656"/>
            <a:ext cx="1042416" cy="1042416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</a:t>
            </a:r>
            <a:r>
              <a:rPr lang="en-US" dirty="0" smtClean="0"/>
              <a:t> ____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couché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716377" y="4809324"/>
            <a:ext cx="8581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t</a:t>
            </a:r>
            <a:r>
              <a:rPr lang="en-US" sz="4400" dirty="0" smtClean="0"/>
              <a:t>’</a:t>
            </a:r>
            <a:endParaRPr lang="en-US" sz="4400" dirty="0"/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2574566" y="4809324"/>
            <a:ext cx="8753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s</a:t>
            </a:r>
            <a:r>
              <a:rPr lang="en-US" sz="4400" dirty="0" smtClean="0"/>
              <a:t>’</a:t>
            </a:r>
            <a:endParaRPr lang="en-US" sz="4400" dirty="0"/>
          </a:p>
        </p:txBody>
      </p:sp>
      <p:sp>
        <p:nvSpPr>
          <p:cNvPr id="11" name="TextBox 10">
            <a:hlinkClick r:id="rId3" action="ppaction://hlinksldjump"/>
          </p:cNvPr>
          <p:cNvSpPr txBox="1"/>
          <p:nvPr/>
        </p:nvSpPr>
        <p:spPr>
          <a:xfrm>
            <a:off x="3449918" y="4809324"/>
            <a:ext cx="14663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nous</a:t>
            </a:r>
            <a:endParaRPr lang="en-US" sz="4400" dirty="0"/>
          </a:p>
        </p:txBody>
      </p:sp>
      <p:sp>
        <p:nvSpPr>
          <p:cNvPr id="12" name="TextBox 11">
            <a:hlinkClick r:id="rId3" action="ppaction://hlinksldjump"/>
          </p:cNvPr>
          <p:cNvSpPr txBox="1"/>
          <p:nvPr/>
        </p:nvSpPr>
        <p:spPr>
          <a:xfrm>
            <a:off x="5156578" y="4809324"/>
            <a:ext cx="13900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vous</a:t>
            </a:r>
            <a:endParaRPr lang="en-US" sz="4400" dirty="0"/>
          </a:p>
        </p:txBody>
      </p:sp>
      <p:sp>
        <p:nvSpPr>
          <p:cNvPr id="14" name="TextBox 13">
            <a:hlinkClick r:id="rId3" action="ppaction://hlinksldjump"/>
          </p:cNvPr>
          <p:cNvSpPr txBox="1"/>
          <p:nvPr/>
        </p:nvSpPr>
        <p:spPr>
          <a:xfrm>
            <a:off x="6762527" y="4809324"/>
            <a:ext cx="8753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s</a:t>
            </a:r>
            <a:r>
              <a:rPr lang="en-US" sz="4400" dirty="0" smtClean="0"/>
              <a:t>’</a:t>
            </a:r>
            <a:endParaRPr lang="en-US" sz="4400" dirty="0"/>
          </a:p>
        </p:txBody>
      </p:sp>
      <p:sp>
        <p:nvSpPr>
          <p:cNvPr id="15" name="TextBox 14">
            <a:hlinkClick r:id="rId3" action="ppaction://hlinksldjump"/>
          </p:cNvPr>
          <p:cNvSpPr txBox="1"/>
          <p:nvPr/>
        </p:nvSpPr>
        <p:spPr>
          <a:xfrm>
            <a:off x="549275" y="4809324"/>
            <a:ext cx="7793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m’</a:t>
            </a:r>
            <a:endParaRPr lang="en-US" sz="4400" dirty="0"/>
          </a:p>
        </p:txBody>
      </p:sp>
      <p:sp>
        <p:nvSpPr>
          <p:cNvPr id="16" name="Action Button: Help 15">
            <a:hlinkClick r:id="rId4" action="ppaction://hlinksldjump" highlightClick="1"/>
          </p:cNvPr>
          <p:cNvSpPr/>
          <p:nvPr/>
        </p:nvSpPr>
        <p:spPr>
          <a:xfrm>
            <a:off x="7843844" y="5578765"/>
            <a:ext cx="1042416" cy="1042416"/>
          </a:xfrm>
          <a:prstGeom prst="actionButtonHelp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782243" y="2468638"/>
            <a:ext cx="142875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Nous ____ </a:t>
            </a:r>
            <a:r>
              <a:rPr lang="en-US" dirty="0" err="1" smtClean="0"/>
              <a:t>sommes</a:t>
            </a:r>
            <a:r>
              <a:rPr lang="en-US" dirty="0" smtClean="0"/>
              <a:t> </a:t>
            </a:r>
            <a:r>
              <a:rPr lang="en-US" dirty="0" err="1" smtClean="0"/>
              <a:t>habillés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716377" y="4809324"/>
            <a:ext cx="8581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te</a:t>
            </a:r>
            <a:endParaRPr lang="en-US" sz="4400" dirty="0"/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2574566" y="4809324"/>
            <a:ext cx="8753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se</a:t>
            </a:r>
            <a:endParaRPr lang="en-US" sz="4400" dirty="0"/>
          </a:p>
        </p:txBody>
      </p:sp>
      <p:sp>
        <p:nvSpPr>
          <p:cNvPr id="11" name="TextBox 10">
            <a:hlinkClick r:id="rId3" action="ppaction://hlinksldjump"/>
          </p:cNvPr>
          <p:cNvSpPr txBox="1"/>
          <p:nvPr/>
        </p:nvSpPr>
        <p:spPr>
          <a:xfrm>
            <a:off x="3449918" y="4809324"/>
            <a:ext cx="14663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nous</a:t>
            </a:r>
            <a:endParaRPr lang="en-US" sz="4400" dirty="0"/>
          </a:p>
        </p:txBody>
      </p:sp>
      <p:sp>
        <p:nvSpPr>
          <p:cNvPr id="12" name="TextBox 11">
            <a:hlinkClick r:id="rId2" action="ppaction://hlinksldjump"/>
          </p:cNvPr>
          <p:cNvSpPr txBox="1"/>
          <p:nvPr/>
        </p:nvSpPr>
        <p:spPr>
          <a:xfrm>
            <a:off x="5156578" y="4809324"/>
            <a:ext cx="13900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vous</a:t>
            </a:r>
            <a:endParaRPr lang="en-US" sz="4400" dirty="0"/>
          </a:p>
        </p:txBody>
      </p:sp>
      <p:sp>
        <p:nvSpPr>
          <p:cNvPr id="14" name="TextBox 13">
            <a:hlinkClick r:id="rId2" action="ppaction://hlinksldjump"/>
          </p:cNvPr>
          <p:cNvSpPr txBox="1"/>
          <p:nvPr/>
        </p:nvSpPr>
        <p:spPr>
          <a:xfrm>
            <a:off x="6762527" y="4809324"/>
            <a:ext cx="8753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se</a:t>
            </a:r>
            <a:endParaRPr lang="en-US" sz="4400" dirty="0"/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549275" y="4809324"/>
            <a:ext cx="10197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me</a:t>
            </a:r>
            <a:endParaRPr lang="en-US" sz="4400" dirty="0"/>
          </a:p>
        </p:txBody>
      </p:sp>
      <p:sp>
        <p:nvSpPr>
          <p:cNvPr id="9" name="Action Button: Help 8">
            <a:hlinkClick r:id="rId4" action="ppaction://hlinksldjump" highlightClick="1"/>
          </p:cNvPr>
          <p:cNvSpPr/>
          <p:nvPr/>
        </p:nvSpPr>
        <p:spPr>
          <a:xfrm>
            <a:off x="7803222" y="5578765"/>
            <a:ext cx="1042416" cy="1042416"/>
          </a:xfrm>
          <a:prstGeom prst="actionButtonHelp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3012242" y="2016999"/>
            <a:ext cx="1317472" cy="202536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497842" y="2017000"/>
            <a:ext cx="1317472" cy="20253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Ils</a:t>
            </a:r>
            <a:r>
              <a:rPr lang="en-US" dirty="0" smtClean="0"/>
              <a:t> ____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baignés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1716377" y="4809324"/>
            <a:ext cx="8581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te</a:t>
            </a:r>
            <a:endParaRPr lang="en-US" sz="4400" dirty="0"/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2574566" y="4809324"/>
            <a:ext cx="8753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se</a:t>
            </a:r>
            <a:endParaRPr lang="en-US" sz="4400" dirty="0"/>
          </a:p>
        </p:txBody>
      </p:sp>
      <p:sp>
        <p:nvSpPr>
          <p:cNvPr id="11" name="TextBox 10">
            <a:hlinkClick r:id="rId2" action="ppaction://hlinksldjump"/>
          </p:cNvPr>
          <p:cNvSpPr txBox="1"/>
          <p:nvPr/>
        </p:nvSpPr>
        <p:spPr>
          <a:xfrm>
            <a:off x="3449918" y="4809324"/>
            <a:ext cx="14663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nous</a:t>
            </a:r>
            <a:endParaRPr lang="en-US" sz="4400" dirty="0"/>
          </a:p>
        </p:txBody>
      </p:sp>
      <p:sp>
        <p:nvSpPr>
          <p:cNvPr id="12" name="TextBox 11">
            <a:hlinkClick r:id="rId2" action="ppaction://hlinksldjump"/>
          </p:cNvPr>
          <p:cNvSpPr txBox="1"/>
          <p:nvPr/>
        </p:nvSpPr>
        <p:spPr>
          <a:xfrm>
            <a:off x="5156578" y="4809324"/>
            <a:ext cx="13900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vous</a:t>
            </a:r>
            <a:endParaRPr lang="en-US" sz="4400" dirty="0"/>
          </a:p>
        </p:txBody>
      </p:sp>
      <p:sp>
        <p:nvSpPr>
          <p:cNvPr id="14" name="TextBox 13">
            <a:hlinkClick r:id="rId3" action="ppaction://hlinksldjump"/>
          </p:cNvPr>
          <p:cNvSpPr txBox="1"/>
          <p:nvPr/>
        </p:nvSpPr>
        <p:spPr>
          <a:xfrm>
            <a:off x="6762527" y="4809324"/>
            <a:ext cx="8753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se</a:t>
            </a:r>
            <a:endParaRPr lang="en-US" sz="4400" dirty="0"/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549275" y="4809324"/>
            <a:ext cx="10197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me</a:t>
            </a:r>
            <a:endParaRPr lang="en-US" sz="4400" dirty="0"/>
          </a:p>
        </p:txBody>
      </p:sp>
      <p:sp>
        <p:nvSpPr>
          <p:cNvPr id="9" name="Action Button: Help 8">
            <a:hlinkClick r:id="rId4" action="ppaction://hlinksldjump" highlightClick="1"/>
          </p:cNvPr>
          <p:cNvSpPr/>
          <p:nvPr/>
        </p:nvSpPr>
        <p:spPr>
          <a:xfrm>
            <a:off x="7820386" y="5578765"/>
            <a:ext cx="1042416" cy="1042416"/>
          </a:xfrm>
          <a:prstGeom prst="actionButtonHelp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716377" y="2495336"/>
            <a:ext cx="2876550" cy="12668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572000" y="2495336"/>
            <a:ext cx="2876550" cy="1266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C’est</a:t>
            </a:r>
            <a:r>
              <a:rPr lang="en-US" dirty="0" smtClean="0"/>
              <a:t> exact!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Action Button: Home 5">
            <a:hlinkClick r:id="rId2" action="ppaction://hlinksldjump" highlightClick="1"/>
          </p:cNvPr>
          <p:cNvSpPr/>
          <p:nvPr/>
        </p:nvSpPr>
        <p:spPr>
          <a:xfrm>
            <a:off x="7545765" y="5216971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verb that is reflexive, which means that its object is also its subject.</a:t>
            </a:r>
          </a:p>
          <a:p>
            <a:r>
              <a:rPr lang="en-US" dirty="0" smtClean="0"/>
              <a:t>it is also in the past tense known as passé </a:t>
            </a:r>
            <a:r>
              <a:rPr lang="en-US" dirty="0" err="1" smtClean="0"/>
              <a:t>composé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ex. I got myself up 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 Je me </a:t>
            </a:r>
            <a:r>
              <a:rPr lang="en-US" dirty="0" err="1" smtClean="0">
                <a:sym typeface="Wingdings"/>
              </a:rPr>
              <a:t>suis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levé</a:t>
            </a:r>
            <a:r>
              <a:rPr lang="en-US" dirty="0" smtClean="0">
                <a:sym typeface="Wingdings"/>
              </a:rPr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2832057" y="2883063"/>
            <a:ext cx="35317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000000"/>
                </a:solidFill>
              </a:rPr>
              <a:t>Question 5</a:t>
            </a:r>
            <a:endParaRPr lang="en-US" sz="5400" dirty="0">
              <a:solidFill>
                <a:srgbClr val="000000"/>
              </a:solidFill>
            </a:endParaRP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832057" y="4324594"/>
            <a:ext cx="35317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000000"/>
                </a:solidFill>
              </a:rPr>
              <a:t>Question 6</a:t>
            </a:r>
            <a:endParaRPr lang="en-US" sz="5400" dirty="0">
              <a:solidFill>
                <a:srgbClr val="000000"/>
              </a:solidFill>
            </a:endParaRPr>
          </a:p>
        </p:txBody>
      </p:sp>
      <p:sp>
        <p:nvSpPr>
          <p:cNvPr id="7" name="TextBox 6">
            <a:hlinkClick r:id="rId4" action="ppaction://hlinksldjump"/>
          </p:cNvPr>
          <p:cNvSpPr txBox="1"/>
          <p:nvPr/>
        </p:nvSpPr>
        <p:spPr>
          <a:xfrm>
            <a:off x="2832057" y="1682734"/>
            <a:ext cx="35317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000000"/>
                </a:solidFill>
              </a:rPr>
              <a:t>Question 4</a:t>
            </a:r>
          </a:p>
          <a:p>
            <a:endParaRPr lang="en-US" dirty="0"/>
          </a:p>
        </p:txBody>
      </p:sp>
      <p:sp>
        <p:nvSpPr>
          <p:cNvPr id="9" name="TextBox 8">
            <a:hlinkClick r:id="rId5" action="ppaction://hlinksldjump"/>
          </p:cNvPr>
          <p:cNvSpPr txBox="1"/>
          <p:nvPr/>
        </p:nvSpPr>
        <p:spPr>
          <a:xfrm>
            <a:off x="4764234" y="6273224"/>
            <a:ext cx="44428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Next Set of Questions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on the pronoun that fits the sentence.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Action Button: Return 5">
            <a:hlinkClick r:id="" action="ppaction://hlinkshowjump?jump=lastslideviewed" highlightClick="1"/>
          </p:cNvPr>
          <p:cNvSpPr/>
          <p:nvPr/>
        </p:nvSpPr>
        <p:spPr>
          <a:xfrm>
            <a:off x="7821079" y="5588140"/>
            <a:ext cx="1042416" cy="1042416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êtes</a:t>
            </a:r>
            <a:r>
              <a:rPr lang="en-US" dirty="0" smtClean="0"/>
              <a:t> </a:t>
            </a:r>
            <a:r>
              <a:rPr lang="en-US" dirty="0" err="1" smtClean="0"/>
              <a:t>douchés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2581164" y="3449380"/>
            <a:ext cx="7993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Tu</a:t>
            </a:r>
            <a:endParaRPr lang="en-US" sz="4400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2581164" y="4218821"/>
            <a:ext cx="5254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Il</a:t>
            </a:r>
            <a:endParaRPr lang="en-US" sz="4400" dirty="0"/>
          </a:p>
        </p:txBody>
      </p:sp>
      <p:sp>
        <p:nvSpPr>
          <p:cNvPr id="7" name="TextBox 6">
            <a:hlinkClick r:id="rId2" action="ppaction://hlinksldjump"/>
          </p:cNvPr>
          <p:cNvSpPr txBox="1"/>
          <p:nvPr/>
        </p:nvSpPr>
        <p:spPr>
          <a:xfrm>
            <a:off x="2581164" y="4988262"/>
            <a:ext cx="11599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Elle</a:t>
            </a:r>
            <a:endParaRPr lang="en-US" sz="4400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4730417" y="2679939"/>
            <a:ext cx="15597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Nous</a:t>
            </a:r>
            <a:endParaRPr lang="en-US" sz="4400" dirty="0"/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4697183" y="3449380"/>
            <a:ext cx="14443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Vous</a:t>
            </a:r>
            <a:endParaRPr lang="en-US" sz="4400" dirty="0"/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4697183" y="4218821"/>
            <a:ext cx="8131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Ils</a:t>
            </a:r>
            <a:endParaRPr lang="en-US" sz="4400" dirty="0"/>
          </a:p>
        </p:txBody>
      </p:sp>
      <p:sp>
        <p:nvSpPr>
          <p:cNvPr id="11" name="TextBox 10">
            <a:hlinkClick r:id="rId2" action="ppaction://hlinksldjump"/>
          </p:cNvPr>
          <p:cNvSpPr txBox="1"/>
          <p:nvPr/>
        </p:nvSpPr>
        <p:spPr>
          <a:xfrm>
            <a:off x="4693877" y="4988262"/>
            <a:ext cx="14476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Elles</a:t>
            </a:r>
            <a:endParaRPr lang="en-US" sz="4400" dirty="0"/>
          </a:p>
        </p:txBody>
      </p:sp>
      <p:sp>
        <p:nvSpPr>
          <p:cNvPr id="12" name="TextBox 11">
            <a:hlinkClick r:id="rId2" action="ppaction://hlinksldjump"/>
          </p:cNvPr>
          <p:cNvSpPr txBox="1"/>
          <p:nvPr/>
        </p:nvSpPr>
        <p:spPr>
          <a:xfrm>
            <a:off x="2624695" y="2002830"/>
            <a:ext cx="75581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
Je</a:t>
            </a:r>
            <a:endParaRPr lang="en-US" sz="4400" dirty="0"/>
          </a:p>
        </p:txBody>
      </p:sp>
      <p:sp>
        <p:nvSpPr>
          <p:cNvPr id="13" name="Action Button: Help 12">
            <a:hlinkClick r:id="rId4" action="ppaction://hlinksldjump" highlightClick="1"/>
          </p:cNvPr>
          <p:cNvSpPr/>
          <p:nvPr/>
        </p:nvSpPr>
        <p:spPr>
          <a:xfrm>
            <a:off x="7831255" y="5543032"/>
            <a:ext cx="1042416" cy="1042416"/>
          </a:xfrm>
          <a:prstGeom prst="actionButtonHelp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219825" y="1369947"/>
            <a:ext cx="2924175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 </a:t>
            </a:r>
            <a:r>
              <a:rPr lang="en-US" dirty="0" err="1" smtClean="0"/>
              <a:t>s’est</a:t>
            </a:r>
            <a:r>
              <a:rPr lang="en-US" dirty="0" smtClean="0"/>
              <a:t> </a:t>
            </a:r>
            <a:r>
              <a:rPr lang="en-US" dirty="0" err="1" smtClean="0"/>
              <a:t>promenée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2581164" y="3449380"/>
            <a:ext cx="7993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Tu</a:t>
            </a:r>
            <a:endParaRPr lang="en-US" sz="4400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2581164" y="4218821"/>
            <a:ext cx="5254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Il</a:t>
            </a:r>
            <a:endParaRPr lang="en-US" sz="4400" dirty="0"/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2581164" y="4988262"/>
            <a:ext cx="11599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Elle</a:t>
            </a:r>
            <a:endParaRPr lang="en-US" sz="4400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4730417" y="2679939"/>
            <a:ext cx="15597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Nous</a:t>
            </a:r>
            <a:endParaRPr lang="en-US" sz="4400" dirty="0"/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4697183" y="3449380"/>
            <a:ext cx="14443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Vous</a:t>
            </a:r>
            <a:endParaRPr lang="en-US" sz="4400" dirty="0"/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4697183" y="4218821"/>
            <a:ext cx="8131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Ils</a:t>
            </a:r>
            <a:endParaRPr lang="en-US" sz="4400" dirty="0"/>
          </a:p>
        </p:txBody>
      </p:sp>
      <p:sp>
        <p:nvSpPr>
          <p:cNvPr id="11" name="TextBox 10">
            <a:hlinkClick r:id="rId2" action="ppaction://hlinksldjump"/>
          </p:cNvPr>
          <p:cNvSpPr txBox="1"/>
          <p:nvPr/>
        </p:nvSpPr>
        <p:spPr>
          <a:xfrm>
            <a:off x="4693877" y="4988262"/>
            <a:ext cx="14476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Elles</a:t>
            </a:r>
            <a:endParaRPr lang="en-US" sz="4400" dirty="0"/>
          </a:p>
        </p:txBody>
      </p:sp>
      <p:sp>
        <p:nvSpPr>
          <p:cNvPr id="12" name="TextBox 11">
            <a:hlinkClick r:id="rId2" action="ppaction://hlinksldjump"/>
          </p:cNvPr>
          <p:cNvSpPr txBox="1"/>
          <p:nvPr/>
        </p:nvSpPr>
        <p:spPr>
          <a:xfrm>
            <a:off x="2624695" y="2002830"/>
            <a:ext cx="75581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
Je</a:t>
            </a:r>
            <a:endParaRPr lang="en-US" sz="4400" dirty="0"/>
          </a:p>
        </p:txBody>
      </p:sp>
      <p:sp>
        <p:nvSpPr>
          <p:cNvPr id="13" name="Action Button: Help 12">
            <a:hlinkClick r:id="rId4" action="ppaction://hlinksldjump" highlightClick="1"/>
          </p:cNvPr>
          <p:cNvSpPr/>
          <p:nvPr/>
        </p:nvSpPr>
        <p:spPr>
          <a:xfrm>
            <a:off x="7831255" y="5543032"/>
            <a:ext cx="1042416" cy="1042416"/>
          </a:xfrm>
          <a:prstGeom prst="actionButtonHelp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355715" y="1444532"/>
            <a:ext cx="1403881" cy="1999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 me </a:t>
            </a:r>
            <a:r>
              <a:rPr lang="en-US" dirty="0" err="1" smtClean="0"/>
              <a:t>suis</a:t>
            </a:r>
            <a:r>
              <a:rPr lang="en-US" dirty="0" smtClean="0"/>
              <a:t> </a:t>
            </a:r>
            <a:r>
              <a:rPr lang="en-US" dirty="0" err="1" smtClean="0"/>
              <a:t>regardé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2581164" y="3449380"/>
            <a:ext cx="7993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Tu</a:t>
            </a:r>
            <a:endParaRPr lang="en-US" sz="4400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2581164" y="4218821"/>
            <a:ext cx="5254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Il</a:t>
            </a:r>
            <a:endParaRPr lang="en-US" sz="4400" dirty="0"/>
          </a:p>
        </p:txBody>
      </p:sp>
      <p:sp>
        <p:nvSpPr>
          <p:cNvPr id="7" name="TextBox 6">
            <a:hlinkClick r:id="rId2" action="ppaction://hlinksldjump"/>
          </p:cNvPr>
          <p:cNvSpPr txBox="1"/>
          <p:nvPr/>
        </p:nvSpPr>
        <p:spPr>
          <a:xfrm>
            <a:off x="2581164" y="4988262"/>
            <a:ext cx="11599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Elle</a:t>
            </a:r>
            <a:endParaRPr lang="en-US" sz="4400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4730417" y="2679939"/>
            <a:ext cx="15597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Nous</a:t>
            </a:r>
            <a:endParaRPr lang="en-US" sz="4400" dirty="0"/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4697183" y="3449380"/>
            <a:ext cx="14443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Vous</a:t>
            </a:r>
            <a:endParaRPr lang="en-US" sz="4400" dirty="0"/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4697183" y="4218821"/>
            <a:ext cx="8131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Ils</a:t>
            </a:r>
            <a:endParaRPr lang="en-US" sz="4400" dirty="0"/>
          </a:p>
        </p:txBody>
      </p:sp>
      <p:sp>
        <p:nvSpPr>
          <p:cNvPr id="11" name="TextBox 10">
            <a:hlinkClick r:id="rId2" action="ppaction://hlinksldjump"/>
          </p:cNvPr>
          <p:cNvSpPr txBox="1"/>
          <p:nvPr/>
        </p:nvSpPr>
        <p:spPr>
          <a:xfrm>
            <a:off x="4693877" y="4988262"/>
            <a:ext cx="14476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Elles</a:t>
            </a:r>
            <a:endParaRPr lang="en-US" sz="4400" dirty="0"/>
          </a:p>
        </p:txBody>
      </p:sp>
      <p:sp>
        <p:nvSpPr>
          <p:cNvPr id="12" name="TextBox 11">
            <a:hlinkClick r:id="rId3" action="ppaction://hlinksldjump"/>
          </p:cNvPr>
          <p:cNvSpPr txBox="1"/>
          <p:nvPr/>
        </p:nvSpPr>
        <p:spPr>
          <a:xfrm>
            <a:off x="2624695" y="2002830"/>
            <a:ext cx="75581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
Je</a:t>
            </a:r>
            <a:endParaRPr lang="en-US" sz="4400" dirty="0"/>
          </a:p>
        </p:txBody>
      </p:sp>
      <p:sp>
        <p:nvSpPr>
          <p:cNvPr id="13" name="Action Button: Help 12">
            <a:hlinkClick r:id="rId4" action="ppaction://hlinksldjump" highlightClick="1"/>
          </p:cNvPr>
          <p:cNvSpPr/>
          <p:nvPr/>
        </p:nvSpPr>
        <p:spPr>
          <a:xfrm>
            <a:off x="7831255" y="5543032"/>
            <a:ext cx="1042416" cy="1042416"/>
          </a:xfrm>
          <a:prstGeom prst="actionButtonHelp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362700" y="1340634"/>
            <a:ext cx="2781300" cy="3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C’est</a:t>
            </a:r>
            <a:r>
              <a:rPr lang="en-US" dirty="0" smtClean="0"/>
              <a:t> exact!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Action Button: Home 5">
            <a:hlinkClick r:id="rId2" action="ppaction://hlinksldjump" highlightClick="1"/>
          </p:cNvPr>
          <p:cNvSpPr/>
          <p:nvPr/>
        </p:nvSpPr>
        <p:spPr>
          <a:xfrm>
            <a:off x="7545765" y="5216971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C’est</a:t>
            </a:r>
            <a:r>
              <a:rPr lang="en-US" dirty="0" smtClean="0"/>
              <a:t> faux!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Box 7">
            <a:hlinkClick r:id="" action="ppaction://hlinkshowjump?jump=lastslideviewed"/>
          </p:cNvPr>
          <p:cNvSpPr txBox="1"/>
          <p:nvPr/>
        </p:nvSpPr>
        <p:spPr>
          <a:xfrm>
            <a:off x="2611622" y="5062520"/>
            <a:ext cx="4339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Essayez à nouveau!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2715531" y="1649149"/>
            <a:ext cx="35317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Question 7</a:t>
            </a:r>
            <a:endParaRPr lang="en-US" sz="5400" dirty="0"/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715531" y="3262291"/>
            <a:ext cx="35317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Question 8</a:t>
            </a:r>
            <a:endParaRPr lang="en-US" sz="5400" dirty="0"/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2715531" y="4806789"/>
            <a:ext cx="35317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Question 9</a:t>
            </a:r>
            <a:endParaRPr lang="en-US" sz="5400" dirty="0"/>
          </a:p>
        </p:txBody>
      </p:sp>
      <p:sp>
        <p:nvSpPr>
          <p:cNvPr id="7" name="TextBox 6">
            <a:hlinkClick r:id="rId5" action="ppaction://hlinksldjump"/>
          </p:cNvPr>
          <p:cNvSpPr txBox="1"/>
          <p:nvPr/>
        </p:nvSpPr>
        <p:spPr>
          <a:xfrm>
            <a:off x="7668316" y="6273224"/>
            <a:ext cx="147568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Finish!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22922" y="2127975"/>
            <a:ext cx="6498158" cy="1724867"/>
          </a:xfrm>
        </p:spPr>
        <p:txBody>
          <a:bodyPr/>
          <a:lstStyle/>
          <a:p>
            <a:r>
              <a:rPr lang="en-US" dirty="0" smtClean="0"/>
              <a:t>Click on the form of </a:t>
            </a:r>
            <a:r>
              <a:rPr lang="en-US" dirty="0" err="1" smtClean="0"/>
              <a:t>être</a:t>
            </a:r>
            <a:r>
              <a:rPr lang="en-US" dirty="0" smtClean="0"/>
              <a:t> that fits the sentence.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Action Button: Return 5">
            <a:hlinkClick r:id="" action="ppaction://hlinkshowjump?jump=lastslideviewed" highlightClick="1"/>
          </p:cNvPr>
          <p:cNvSpPr/>
          <p:nvPr/>
        </p:nvSpPr>
        <p:spPr>
          <a:xfrm>
            <a:off x="7821080" y="5502334"/>
            <a:ext cx="1042416" cy="1042416"/>
          </a:xfrm>
          <a:prstGeom prst="actionButtonRetur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 </a:t>
            </a:r>
            <a:r>
              <a:rPr lang="en-US" dirty="0" smtClean="0"/>
              <a:t>se/s</a:t>
            </a:r>
            <a:r>
              <a:rPr lang="en-US" dirty="0" smtClean="0"/>
              <a:t>’____ </a:t>
            </a:r>
            <a:r>
              <a:rPr lang="en-US" dirty="0" err="1" smtClean="0"/>
              <a:t>rasé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2940763" y="2316747"/>
            <a:ext cx="12536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suis</a:t>
            </a:r>
            <a:endParaRPr lang="en-US" sz="4400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2940763" y="3086188"/>
            <a:ext cx="778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es</a:t>
            </a:r>
            <a:endParaRPr lang="en-US" sz="4400" dirty="0"/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2974975" y="3855629"/>
            <a:ext cx="9842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est</a:t>
            </a:r>
            <a:endParaRPr lang="en-US" sz="4400" dirty="0"/>
          </a:p>
        </p:txBody>
      </p:sp>
      <p:sp>
        <p:nvSpPr>
          <p:cNvPr id="7" name="TextBox 6">
            <a:hlinkClick r:id="rId2" action="ppaction://hlinksldjump"/>
          </p:cNvPr>
          <p:cNvSpPr txBox="1"/>
          <p:nvPr/>
        </p:nvSpPr>
        <p:spPr>
          <a:xfrm>
            <a:off x="4651382" y="2316747"/>
            <a:ext cx="24477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sommes</a:t>
            </a:r>
            <a:endParaRPr lang="en-US" sz="4400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4795897" y="3086188"/>
            <a:ext cx="12900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êtes</a:t>
            </a:r>
            <a:endParaRPr lang="en-US" sz="4400" dirty="0"/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4795897" y="3855629"/>
            <a:ext cx="13371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sont</a:t>
            </a:r>
            <a:endParaRPr lang="en-US" sz="4400" dirty="0"/>
          </a:p>
        </p:txBody>
      </p:sp>
      <p:sp>
        <p:nvSpPr>
          <p:cNvPr id="10" name="Action Button: Help 9">
            <a:hlinkClick r:id="rId4" action="ppaction://hlinksldjump" highlightClick="1"/>
          </p:cNvPr>
          <p:cNvSpPr/>
          <p:nvPr/>
        </p:nvSpPr>
        <p:spPr>
          <a:xfrm>
            <a:off x="7853508" y="5594515"/>
            <a:ext cx="1042416" cy="1042416"/>
          </a:xfrm>
          <a:prstGeom prst="actionButtonHelp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509580" y="395785"/>
            <a:ext cx="1125215" cy="14445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all pronominal verbs in Passé </a:t>
            </a:r>
            <a:r>
              <a:rPr lang="en-US" dirty="0" err="1" smtClean="0"/>
              <a:t>Composé</a:t>
            </a:r>
            <a:r>
              <a:rPr lang="en-US" dirty="0" smtClean="0"/>
              <a:t> take </a:t>
            </a:r>
            <a:r>
              <a:rPr lang="en-US" dirty="0" err="1" smtClean="0"/>
              <a:t>être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because they all take </a:t>
            </a:r>
            <a:r>
              <a:rPr lang="en-US" dirty="0" err="1" smtClean="0"/>
              <a:t>être</a:t>
            </a:r>
            <a:r>
              <a:rPr lang="en-US" dirty="0" smtClean="0"/>
              <a:t>, they will match their subject in number and gender.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Elles</a:t>
            </a:r>
            <a:r>
              <a:rPr lang="en-US" dirty="0" smtClean="0"/>
              <a:t> se ____ </a:t>
            </a:r>
            <a:r>
              <a:rPr lang="en-US" dirty="0" err="1" smtClean="0"/>
              <a:t>réveillées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2940763" y="2316747"/>
            <a:ext cx="12536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suis</a:t>
            </a:r>
            <a:endParaRPr lang="en-US" sz="4400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2940763" y="3086188"/>
            <a:ext cx="778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es</a:t>
            </a:r>
            <a:endParaRPr lang="en-US" sz="4400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2974975" y="3855629"/>
            <a:ext cx="9842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est</a:t>
            </a:r>
            <a:endParaRPr lang="en-US" sz="4400" dirty="0"/>
          </a:p>
        </p:txBody>
      </p:sp>
      <p:sp>
        <p:nvSpPr>
          <p:cNvPr id="7" name="TextBox 6">
            <a:hlinkClick r:id="rId2" action="ppaction://hlinksldjump"/>
          </p:cNvPr>
          <p:cNvSpPr txBox="1"/>
          <p:nvPr/>
        </p:nvSpPr>
        <p:spPr>
          <a:xfrm>
            <a:off x="4651382" y="2316747"/>
            <a:ext cx="24477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sommes</a:t>
            </a:r>
            <a:endParaRPr lang="en-US" sz="4400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4795897" y="3086188"/>
            <a:ext cx="12900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êtes</a:t>
            </a:r>
            <a:endParaRPr lang="en-US" sz="4400" dirty="0"/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4795897" y="3855629"/>
            <a:ext cx="13371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sont</a:t>
            </a:r>
            <a:endParaRPr lang="en-US" sz="4400" dirty="0"/>
          </a:p>
        </p:txBody>
      </p:sp>
      <p:sp>
        <p:nvSpPr>
          <p:cNvPr id="10" name="Action Button: Help 9">
            <a:hlinkClick r:id="rId4" action="ppaction://hlinksldjump" highlightClick="1"/>
          </p:cNvPr>
          <p:cNvSpPr/>
          <p:nvPr/>
        </p:nvSpPr>
        <p:spPr>
          <a:xfrm>
            <a:off x="7853508" y="5594515"/>
            <a:ext cx="1042416" cy="1042416"/>
          </a:xfrm>
          <a:prstGeom prst="actionButtonHelp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958158" y="1282961"/>
            <a:ext cx="1790700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446448" y="1282961"/>
            <a:ext cx="1790700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/t</a:t>
            </a:r>
            <a:r>
              <a:rPr lang="en-US" dirty="0" smtClean="0"/>
              <a:t>’____ </a:t>
            </a:r>
            <a:r>
              <a:rPr lang="en-US" dirty="0" err="1" smtClean="0"/>
              <a:t>tu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2940763" y="2316747"/>
            <a:ext cx="12536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suis</a:t>
            </a:r>
            <a:endParaRPr lang="en-US" sz="4400" dirty="0"/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940763" y="3086188"/>
            <a:ext cx="778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es</a:t>
            </a:r>
            <a:endParaRPr lang="en-US" sz="4400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2974975" y="3855629"/>
            <a:ext cx="9842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est</a:t>
            </a:r>
            <a:endParaRPr lang="en-US" sz="4400" dirty="0"/>
          </a:p>
        </p:txBody>
      </p:sp>
      <p:sp>
        <p:nvSpPr>
          <p:cNvPr id="7" name="TextBox 6">
            <a:hlinkClick r:id="rId2" action="ppaction://hlinksldjump"/>
          </p:cNvPr>
          <p:cNvSpPr txBox="1"/>
          <p:nvPr/>
        </p:nvSpPr>
        <p:spPr>
          <a:xfrm>
            <a:off x="4651382" y="2316747"/>
            <a:ext cx="24477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sommes</a:t>
            </a:r>
            <a:endParaRPr lang="en-US" sz="4400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4795897" y="3086188"/>
            <a:ext cx="12900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êtes</a:t>
            </a:r>
            <a:endParaRPr lang="en-US" sz="4400" dirty="0"/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4795897" y="3855629"/>
            <a:ext cx="13371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sont</a:t>
            </a:r>
            <a:endParaRPr lang="en-US" sz="4400" dirty="0"/>
          </a:p>
        </p:txBody>
      </p:sp>
      <p:sp>
        <p:nvSpPr>
          <p:cNvPr id="10" name="Action Button: Help 9">
            <a:hlinkClick r:id="rId4" action="ppaction://hlinksldjump" highlightClick="1"/>
          </p:cNvPr>
          <p:cNvSpPr/>
          <p:nvPr/>
        </p:nvSpPr>
        <p:spPr>
          <a:xfrm>
            <a:off x="7853508" y="5594515"/>
            <a:ext cx="1042416" cy="1042416"/>
          </a:xfrm>
          <a:prstGeom prst="actionButtonHelp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063056" y="310203"/>
            <a:ext cx="1762125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C’est</a:t>
            </a:r>
            <a:r>
              <a:rPr lang="en-US" dirty="0" smtClean="0"/>
              <a:t> exact!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Action Button: Home 5">
            <a:hlinkClick r:id="rId2" action="ppaction://hlinksldjump" highlightClick="1"/>
          </p:cNvPr>
          <p:cNvSpPr/>
          <p:nvPr/>
        </p:nvSpPr>
        <p:spPr>
          <a:xfrm>
            <a:off x="7545765" y="5216971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C’est faux!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Box 7">
            <a:hlinkClick r:id="" action="ppaction://hlinkshowjump?jump=lastslideviewed"/>
          </p:cNvPr>
          <p:cNvSpPr txBox="1"/>
          <p:nvPr/>
        </p:nvSpPr>
        <p:spPr>
          <a:xfrm>
            <a:off x="2461497" y="5048075"/>
            <a:ext cx="4339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Essayez à nouveau!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Vous avez fini! Félicitations!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Let’s Begin!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 </a:t>
            </a:r>
            <a:r>
              <a:rPr lang="en-US" dirty="0" err="1" smtClean="0"/>
              <a:t>coucher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715080"/>
          </a:xfrm>
        </p:spPr>
        <p:txBody>
          <a:bodyPr/>
          <a:lstStyle/>
          <a:p>
            <a:r>
              <a:rPr lang="en-US" dirty="0" smtClean="0"/>
              <a:t>begin with the subject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800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je			nous					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		</a:t>
            </a:r>
            <a:r>
              <a:rPr lang="en-US" dirty="0" err="1" smtClean="0">
                <a:solidFill>
                  <a:srgbClr val="FF0000"/>
                </a:solidFill>
              </a:rPr>
              <a:t>tu</a:t>
            </a:r>
            <a:r>
              <a:rPr lang="en-US" dirty="0" smtClean="0">
                <a:solidFill>
                  <a:srgbClr val="FF0000"/>
                </a:solidFill>
              </a:rPr>
              <a:t>			</a:t>
            </a:r>
            <a:r>
              <a:rPr lang="en-US" dirty="0" err="1" smtClean="0">
                <a:solidFill>
                  <a:srgbClr val="FF0000"/>
                </a:solidFill>
              </a:rPr>
              <a:t>vous</a:t>
            </a:r>
            <a:r>
              <a:rPr lang="en-US" dirty="0" smtClean="0">
                <a:solidFill>
                  <a:srgbClr val="FF0000"/>
                </a:solidFill>
              </a:rPr>
              <a:t>				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		</a:t>
            </a:r>
            <a:r>
              <a:rPr lang="en-US" dirty="0" err="1" smtClean="0">
                <a:solidFill>
                  <a:srgbClr val="FF0000"/>
                </a:solidFill>
              </a:rPr>
              <a:t>il</a:t>
            </a:r>
            <a:r>
              <a:rPr lang="en-US" dirty="0" smtClean="0">
                <a:solidFill>
                  <a:srgbClr val="FF0000"/>
                </a:solidFill>
              </a:rPr>
              <a:t>			</a:t>
            </a:r>
            <a:r>
              <a:rPr lang="en-US" dirty="0" err="1" smtClean="0">
                <a:solidFill>
                  <a:srgbClr val="FF0000"/>
                </a:solidFill>
              </a:rPr>
              <a:t>ils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 </a:t>
            </a:r>
            <a:r>
              <a:rPr lang="en-US" dirty="0" err="1" smtClean="0"/>
              <a:t>coucher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next, add the reflexive pronoun.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			</a:t>
            </a:r>
            <a:r>
              <a:rPr lang="en-US" dirty="0" smtClean="0"/>
              <a:t>je </a:t>
            </a:r>
            <a:r>
              <a:rPr lang="en-US" dirty="0" smtClean="0">
                <a:solidFill>
                  <a:srgbClr val="FF0000"/>
                </a:solidFill>
              </a:rPr>
              <a:t>me</a:t>
            </a:r>
            <a:r>
              <a:rPr lang="en-US" dirty="0" smtClean="0"/>
              <a:t>			nous </a:t>
            </a:r>
            <a:r>
              <a:rPr lang="en-US" dirty="0" smtClean="0">
                <a:solidFill>
                  <a:srgbClr val="FF0000"/>
                </a:solidFill>
              </a:rPr>
              <a:t>nous</a:t>
            </a:r>
            <a:r>
              <a:rPr lang="en-US" dirty="0" smtClean="0"/>
              <a:t>					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smtClean="0"/>
              <a:t>		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vous</a:t>
            </a:r>
            <a:r>
              <a:rPr lang="en-US" dirty="0" smtClean="0"/>
              <a:t>				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se</a:t>
            </a:r>
            <a:r>
              <a:rPr lang="en-US" dirty="0" smtClean="0"/>
              <a:t>			</a:t>
            </a:r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 </a:t>
            </a:r>
            <a:r>
              <a:rPr lang="en-US" dirty="0" err="1" smtClean="0"/>
              <a:t>coucher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715080"/>
          </a:xfrm>
        </p:spPr>
        <p:txBody>
          <a:bodyPr/>
          <a:lstStyle/>
          <a:p>
            <a:r>
              <a:rPr lang="en-US" dirty="0" smtClean="0"/>
              <a:t>now, add the correct form of </a:t>
            </a:r>
            <a:r>
              <a:rPr lang="en-US" dirty="0" err="1" smtClean="0"/>
              <a:t>être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800" dirty="0" smtClean="0"/>
              <a:t>	</a:t>
            </a:r>
            <a:r>
              <a:rPr lang="en-US" dirty="0" smtClean="0"/>
              <a:t>je me </a:t>
            </a:r>
            <a:r>
              <a:rPr lang="en-US" dirty="0" err="1" smtClean="0">
                <a:solidFill>
                  <a:srgbClr val="FF0000"/>
                </a:solidFill>
              </a:rPr>
              <a:t>suis</a:t>
            </a:r>
            <a:r>
              <a:rPr lang="en-US" dirty="0" smtClean="0"/>
              <a:t>		nous nous </a:t>
            </a:r>
            <a:r>
              <a:rPr lang="en-US" dirty="0" err="1" smtClean="0">
                <a:solidFill>
                  <a:srgbClr val="FF0000"/>
                </a:solidFill>
              </a:rPr>
              <a:t>sommes</a:t>
            </a:r>
            <a:r>
              <a:rPr lang="en-US" dirty="0" smtClean="0"/>
              <a:t>					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es</a:t>
            </a:r>
            <a:r>
              <a:rPr lang="en-US" dirty="0" smtClean="0"/>
              <a:t>		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êtes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				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il</a:t>
            </a:r>
            <a:r>
              <a:rPr lang="en-US" dirty="0" smtClean="0"/>
              <a:t> se </a:t>
            </a:r>
            <a:r>
              <a:rPr lang="en-US" dirty="0" err="1" smtClean="0">
                <a:solidFill>
                  <a:srgbClr val="FF0000"/>
                </a:solidFill>
              </a:rPr>
              <a:t>est</a:t>
            </a:r>
            <a:r>
              <a:rPr lang="en-US" dirty="0" smtClean="0"/>
              <a:t>		</a:t>
            </a:r>
            <a:r>
              <a:rPr lang="en-US" dirty="0" err="1" smtClean="0"/>
              <a:t>ils</a:t>
            </a:r>
            <a:r>
              <a:rPr lang="en-US" dirty="0" smtClean="0"/>
              <a:t> se </a:t>
            </a:r>
            <a:r>
              <a:rPr lang="en-US" dirty="0" err="1" smtClean="0">
                <a:solidFill>
                  <a:srgbClr val="FF0000"/>
                </a:solidFill>
              </a:rPr>
              <a:t>sont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 </a:t>
            </a:r>
            <a:r>
              <a:rPr lang="en-US" dirty="0" err="1" smtClean="0"/>
              <a:t>coucher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715080"/>
          </a:xfrm>
        </p:spPr>
        <p:txBody>
          <a:bodyPr/>
          <a:lstStyle/>
          <a:p>
            <a:r>
              <a:rPr lang="en-US" dirty="0" smtClean="0"/>
              <a:t>notice that in the 2</a:t>
            </a:r>
            <a:r>
              <a:rPr lang="en-US" baseline="30000" dirty="0" smtClean="0"/>
              <a:t>nd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person singular, the “</a:t>
            </a:r>
            <a:r>
              <a:rPr lang="en-US" dirty="0" err="1" smtClean="0"/>
              <a:t>te</a:t>
            </a:r>
            <a:r>
              <a:rPr lang="en-US" dirty="0" smtClean="0"/>
              <a:t>” and “se” will contract into “</a:t>
            </a:r>
            <a:r>
              <a:rPr lang="en-US" dirty="0" err="1" smtClean="0"/>
              <a:t>t’es</a:t>
            </a:r>
            <a:r>
              <a:rPr lang="en-US" dirty="0" smtClean="0"/>
              <a:t>” and “</a:t>
            </a:r>
            <a:r>
              <a:rPr lang="en-US" dirty="0" err="1" smtClean="0"/>
              <a:t>s’est</a:t>
            </a:r>
            <a:r>
              <a:rPr lang="en-US" dirty="0" smtClean="0"/>
              <a:t>.”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800" dirty="0" smtClean="0"/>
              <a:t>	</a:t>
            </a:r>
            <a:r>
              <a:rPr lang="en-US" dirty="0" smtClean="0"/>
              <a:t>je me </a:t>
            </a:r>
            <a:r>
              <a:rPr lang="en-US" dirty="0" err="1" smtClean="0">
                <a:solidFill>
                  <a:srgbClr val="FF0000"/>
                </a:solidFill>
              </a:rPr>
              <a:t>suis</a:t>
            </a:r>
            <a:r>
              <a:rPr lang="en-US" dirty="0" smtClean="0"/>
              <a:t>	nous nous </a:t>
            </a:r>
            <a:r>
              <a:rPr lang="en-US" dirty="0" err="1" smtClean="0">
                <a:solidFill>
                  <a:srgbClr val="FF0000"/>
                </a:solidFill>
              </a:rPr>
              <a:t>sommes</a:t>
            </a:r>
            <a:r>
              <a:rPr lang="en-US" dirty="0" smtClean="0"/>
              <a:t>					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t’</a:t>
            </a:r>
            <a:r>
              <a:rPr lang="en-US" dirty="0" err="1" smtClean="0">
                <a:solidFill>
                  <a:srgbClr val="FF0000"/>
                </a:solidFill>
              </a:rPr>
              <a:t>es</a:t>
            </a:r>
            <a:r>
              <a:rPr lang="en-US" dirty="0" smtClean="0"/>
              <a:t>		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êtes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				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s’</a:t>
            </a:r>
            <a:r>
              <a:rPr lang="en-US" dirty="0" err="1" smtClean="0">
                <a:solidFill>
                  <a:srgbClr val="FF0000"/>
                </a:solidFill>
              </a:rPr>
              <a:t>est</a:t>
            </a:r>
            <a:r>
              <a:rPr lang="en-US" dirty="0" smtClean="0"/>
              <a:t>		</a:t>
            </a:r>
            <a:r>
              <a:rPr lang="en-US" dirty="0" err="1" smtClean="0"/>
              <a:t>ils</a:t>
            </a:r>
            <a:r>
              <a:rPr lang="en-US" dirty="0" smtClean="0"/>
              <a:t> se </a:t>
            </a:r>
            <a:r>
              <a:rPr lang="en-US" dirty="0" err="1" smtClean="0">
                <a:solidFill>
                  <a:srgbClr val="FF0000"/>
                </a:solidFill>
              </a:rPr>
              <a:t>sont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 </a:t>
            </a:r>
            <a:r>
              <a:rPr lang="en-US" dirty="0" err="1" smtClean="0"/>
              <a:t>coucher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715080"/>
          </a:xfrm>
        </p:spPr>
        <p:txBody>
          <a:bodyPr/>
          <a:lstStyle/>
          <a:p>
            <a:r>
              <a:rPr lang="en-US" dirty="0" smtClean="0"/>
              <a:t>next, add the past participle of the verb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je me </a:t>
            </a:r>
            <a:r>
              <a:rPr lang="en-US" dirty="0" err="1" smtClean="0"/>
              <a:t>suis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couché</a:t>
            </a:r>
            <a:r>
              <a:rPr lang="en-US" dirty="0" smtClean="0"/>
              <a:t>	nous nous </a:t>
            </a:r>
            <a:r>
              <a:rPr lang="en-US" dirty="0" err="1" smtClean="0"/>
              <a:t>sommes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couché</a:t>
            </a:r>
            <a:r>
              <a:rPr lang="en-US" dirty="0" smtClean="0"/>
              <a:t>		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t’es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couché</a:t>
            </a:r>
            <a:r>
              <a:rPr lang="en-US" dirty="0" smtClean="0"/>
              <a:t>	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êtes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couché</a:t>
            </a:r>
            <a:r>
              <a:rPr lang="en-US" dirty="0" smtClean="0"/>
              <a:t>		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s’est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couché</a:t>
            </a:r>
            <a:r>
              <a:rPr lang="en-US" dirty="0" smtClean="0"/>
              <a:t>	</a:t>
            </a:r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couché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382</TotalTime>
  <Words>462</Words>
  <Application>Microsoft Office PowerPoint</Application>
  <PresentationFormat>On-screen Show (4:3)</PresentationFormat>
  <Paragraphs>154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Breeze</vt:lpstr>
      <vt:lpstr>Passé Composé </vt:lpstr>
      <vt:lpstr>What is it? </vt:lpstr>
      <vt:lpstr>What to Know</vt:lpstr>
      <vt:lpstr>Let’s Begin!</vt:lpstr>
      <vt:lpstr>se coucher</vt:lpstr>
      <vt:lpstr>se coucher</vt:lpstr>
      <vt:lpstr>se coucher</vt:lpstr>
      <vt:lpstr>se coucher</vt:lpstr>
      <vt:lpstr>se coucher</vt:lpstr>
      <vt:lpstr>se coucher</vt:lpstr>
      <vt:lpstr>se coucher</vt:lpstr>
      <vt:lpstr>Be Careful!</vt:lpstr>
      <vt:lpstr>Let’s Try it!</vt:lpstr>
      <vt:lpstr>Slide 14</vt:lpstr>
      <vt:lpstr>Click on the reflexive pronoun that fits the sentence.</vt:lpstr>
      <vt:lpstr>Tu ____ es couché.</vt:lpstr>
      <vt:lpstr>Nous ____ sommes habillés.</vt:lpstr>
      <vt:lpstr>Ils ____ sont baignés.</vt:lpstr>
      <vt:lpstr>C’est exact!</vt:lpstr>
      <vt:lpstr>Slide 20</vt:lpstr>
      <vt:lpstr>Click on the pronoun that fits the sentence.</vt:lpstr>
      <vt:lpstr>____ vous êtes douchés.</vt:lpstr>
      <vt:lpstr>____ s’est promenée.</vt:lpstr>
      <vt:lpstr>____ me suis regardé.</vt:lpstr>
      <vt:lpstr>C’est exact!</vt:lpstr>
      <vt:lpstr>C’est faux!</vt:lpstr>
      <vt:lpstr>Slide 27</vt:lpstr>
      <vt:lpstr>Click on the form of être that fits the sentence. </vt:lpstr>
      <vt:lpstr>Il se/s’____ rasé.</vt:lpstr>
      <vt:lpstr>Elles se ____ réveillées.</vt:lpstr>
      <vt:lpstr>Tu te/t’____ tu.</vt:lpstr>
      <vt:lpstr>C’est exact!</vt:lpstr>
      <vt:lpstr>C’est faux!</vt:lpstr>
      <vt:lpstr>Vous avez fini! Félicitations!</vt:lpstr>
    </vt:vector>
  </TitlesOfParts>
  <Company>Western Kentucky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Passé Composé</dc:title>
  <dc:creator>Ben Hussung</dc:creator>
  <cp:lastModifiedBy>Nathan</cp:lastModifiedBy>
  <cp:revision>8</cp:revision>
  <dcterms:created xsi:type="dcterms:W3CDTF">2011-10-13T23:43:38Z</dcterms:created>
  <dcterms:modified xsi:type="dcterms:W3CDTF">2011-10-16T11:23:00Z</dcterms:modified>
</cp:coreProperties>
</file>